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1" r:id="rId14"/>
    <p:sldId id="270" r:id="rId15"/>
    <p:sldId id="272" r:id="rId16"/>
    <p:sldId id="274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0FE7938E-E196-4961-A857-699B1B3E86F4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  <p14:sldId id="268"/>
            <p14:sldId id="269"/>
            <p14:sldId id="271"/>
            <p14:sldId id="270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62"/>
    <a:srgbClr val="DCF3F1"/>
    <a:srgbClr val="FFC77F"/>
    <a:srgbClr val="6EB3FF"/>
    <a:srgbClr val="FFEBC7"/>
    <a:srgbClr val="DA6161"/>
    <a:srgbClr val="E6B045"/>
    <a:srgbClr val="E4E4EC"/>
    <a:srgbClr val="D9E4DC"/>
    <a:srgbClr val="FFE7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202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8938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692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148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704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7413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143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068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63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123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5744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867A9-D13C-4AE2-8F1F-49762D4EECB1}" type="datetimeFigureOut">
              <a:rPr lang="it-IT" smtClean="0"/>
              <a:pPr/>
              <a:t>16/01/2017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DEB9-5855-4181-ABFF-D7A30B49A0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007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45"/>
            <a:ext cx="12192000" cy="6858000"/>
          </a:xfrm>
          <a:prstGeom prst="rect">
            <a:avLst/>
          </a:prstGeom>
        </p:spPr>
      </p:pic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51" r="7851"/>
          <a:stretch>
            <a:fillRect/>
          </a:stretch>
        </p:blipFill>
        <p:spPr>
          <a:xfrm rot="20551429">
            <a:off x="280955" y="566743"/>
            <a:ext cx="3869723" cy="2551995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85568" y="652219"/>
            <a:ext cx="3932237" cy="129754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IL VIAGGIO A PARIGI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69720">
            <a:off x="8064598" y="477702"/>
            <a:ext cx="3723249" cy="303213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1241">
            <a:off x="308694" y="3657878"/>
            <a:ext cx="3628357" cy="277796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34441">
            <a:off x="7377351" y="4168911"/>
            <a:ext cx="4657000" cy="22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36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5" r="23075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41913"/>
          </a:xfrm>
          <a:gradFill>
            <a:gsLst>
              <a:gs pos="0">
                <a:srgbClr val="FFB36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r>
              <a:rPr lang="it-IT" sz="2400" dirty="0" smtClean="0"/>
              <a:t>Lunedì </a:t>
            </a:r>
            <a:r>
              <a:rPr lang="it-IT" sz="2400" dirty="0"/>
              <a:t>23\01\2017  andremo a visitare questi due monumenti. </a:t>
            </a:r>
          </a:p>
          <a:p>
            <a:r>
              <a:rPr lang="it-IT" sz="2400" dirty="0"/>
              <a:t>Dopo aver fatto colazione inizieremo dalla Torre </a:t>
            </a:r>
            <a:r>
              <a:rPr lang="it-IT" sz="2400" dirty="0" smtClean="0"/>
              <a:t>Eiffel (costruita nel XIX secolo,con la sua altezza di oltre 300 metri serve per la telecomunicazione) dalle </a:t>
            </a:r>
            <a:r>
              <a:rPr lang="it-IT" sz="2400" dirty="0"/>
              <a:t>10:00 alle 13:00, poi pranzeremo </a:t>
            </a:r>
            <a:r>
              <a:rPr lang="it-IT" sz="2400" dirty="0" smtClean="0"/>
              <a:t>all’hotel</a:t>
            </a:r>
            <a:r>
              <a:rPr lang="it-IT" sz="2400" dirty="0" smtClean="0"/>
              <a:t>; </a:t>
            </a:r>
            <a:r>
              <a:rPr lang="it-IT" sz="2400" dirty="0"/>
              <a:t>successivamente </a:t>
            </a:r>
            <a:r>
              <a:rPr lang="it-IT" sz="2400" dirty="0" smtClean="0"/>
              <a:t>visiteremo  </a:t>
            </a:r>
            <a:r>
              <a:rPr lang="it-IT" sz="2400" dirty="0"/>
              <a:t>l’Arco di </a:t>
            </a:r>
            <a:r>
              <a:rPr lang="it-IT" sz="2400" dirty="0" smtClean="0"/>
              <a:t>Trionfo(costruito nel 1800) </a:t>
            </a:r>
            <a:r>
              <a:rPr lang="it-IT" sz="2400" dirty="0"/>
              <a:t>e </a:t>
            </a:r>
            <a:r>
              <a:rPr lang="it-IT" sz="2400" dirty="0" smtClean="0"/>
              <a:t>il biglietto </a:t>
            </a:r>
            <a:r>
              <a:rPr lang="it-IT" sz="2400" dirty="0"/>
              <a:t>costerà 24 euro in totale. Finito il giro andremo al ristorante alle 18:00 e poi ritorneremo all’hotel.</a:t>
            </a:r>
          </a:p>
          <a:p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107766" y="281354"/>
            <a:ext cx="2785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</a:rPr>
              <a:t>SECONDO GIORNO</a:t>
            </a:r>
          </a:p>
        </p:txBody>
      </p:sp>
    </p:spTree>
    <p:extLst>
      <p:ext uri="{BB962C8B-B14F-4D97-AF65-F5344CB8AC3E}">
        <p14:creationId xmlns:p14="http://schemas.microsoft.com/office/powerpoint/2010/main" xmlns="" val="8448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36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224" y="168813"/>
            <a:ext cx="3224579" cy="50467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TERZO GIORNO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9" r="2569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125415"/>
            <a:ext cx="3932237" cy="4735635"/>
          </a:xfrm>
          <a:gradFill>
            <a:gsLst>
              <a:gs pos="0">
                <a:srgbClr val="6EB3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endParaRPr lang="it-IT" sz="2400" dirty="0"/>
          </a:p>
          <a:p>
            <a:r>
              <a:rPr lang="it-IT" sz="2400" dirty="0"/>
              <a:t>Martedì 24\01\2017 dalle 10:00 alle 12:00 visiteremo la cattedrale  di </a:t>
            </a:r>
            <a:r>
              <a:rPr lang="it-IT" sz="2400" dirty="0" smtClean="0"/>
              <a:t>Notre-Dame(iniziata nel XII secolo e finita nel </a:t>
            </a:r>
            <a:r>
              <a:rPr lang="it-IT" sz="2400" dirty="0" err="1" smtClean="0"/>
              <a:t>XIV</a:t>
            </a:r>
            <a:r>
              <a:rPr lang="it-IT" sz="2400" dirty="0" smtClean="0"/>
              <a:t>,è in stile gotico)</a:t>
            </a:r>
            <a:r>
              <a:rPr lang="it-IT" sz="2400" dirty="0" smtClean="0"/>
              <a:t> </a:t>
            </a:r>
            <a:r>
              <a:rPr lang="it-IT" sz="2400" dirty="0"/>
              <a:t>e faremo un giro sula Senna a bordo di un battello </a:t>
            </a:r>
            <a:r>
              <a:rPr lang="it-IT" sz="2400" dirty="0" smtClean="0"/>
              <a:t>che ci </a:t>
            </a:r>
            <a:r>
              <a:rPr lang="it-IT" sz="2400" dirty="0"/>
              <a:t>costerà 22 euro in totale. Alle 14:00 </a:t>
            </a:r>
            <a:r>
              <a:rPr lang="it-IT" sz="2400" dirty="0" smtClean="0"/>
              <a:t> </a:t>
            </a:r>
            <a:r>
              <a:rPr lang="it-IT" sz="2400" dirty="0"/>
              <a:t>pranzeremo all’hotel. </a:t>
            </a:r>
          </a:p>
          <a:p>
            <a:r>
              <a:rPr lang="it-IT" sz="2400" dirty="0"/>
              <a:t>Successivamente andremo al </a:t>
            </a:r>
            <a:r>
              <a:rPr lang="it-IT" sz="2400" dirty="0" smtClean="0"/>
              <a:t>Museo </a:t>
            </a:r>
            <a:r>
              <a:rPr lang="it-IT" sz="2400" dirty="0" err="1" smtClean="0"/>
              <a:t>Quai</a:t>
            </a:r>
            <a:r>
              <a:rPr lang="it-IT" sz="2400" dirty="0" smtClean="0"/>
              <a:t> </a:t>
            </a:r>
            <a:r>
              <a:rPr lang="it-IT" sz="2400" dirty="0" err="1" smtClean="0"/>
              <a:t>Branly</a:t>
            </a:r>
            <a:r>
              <a:rPr lang="it-IT" sz="2400" dirty="0" smtClean="0"/>
              <a:t>,dove ospita numerose opere asiatiche e africane, costerà </a:t>
            </a:r>
            <a:r>
              <a:rPr lang="it-IT" sz="2400" dirty="0"/>
              <a:t>18 euro a persona. Poi ceneremo in un ristorante della zona.</a:t>
            </a:r>
          </a:p>
        </p:txBody>
      </p:sp>
    </p:spTree>
    <p:extLst>
      <p:ext uri="{BB962C8B-B14F-4D97-AF65-F5344CB8AC3E}">
        <p14:creationId xmlns:p14="http://schemas.microsoft.com/office/powerpoint/2010/main" xmlns="" val="18127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35588" y="225083"/>
            <a:ext cx="3210510" cy="532814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QUARTO GIORNO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/>
          <a:stretch>
            <a:fillRect/>
          </a:stretch>
        </p:blipFill>
        <p:spPr>
          <a:xfrm>
            <a:off x="5340843" y="987425"/>
            <a:ext cx="6172200" cy="4873625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6059" y="987425"/>
            <a:ext cx="3932237" cy="4357157"/>
          </a:xfr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endParaRPr lang="it-IT" sz="2400" dirty="0"/>
          </a:p>
          <a:p>
            <a:r>
              <a:rPr lang="it-IT" sz="2400" dirty="0"/>
              <a:t>Mercoledì 25\01\2017  andremo tutto il giorno a Disneyland Paris dalle 10:00 fino alle 18:00. </a:t>
            </a:r>
          </a:p>
          <a:p>
            <a:r>
              <a:rPr lang="it-IT" sz="2400" dirty="0"/>
              <a:t>Faremo un giro completo del parco e il tutto ci costerà 94 euro per due persone.</a:t>
            </a:r>
          </a:p>
          <a:p>
            <a:r>
              <a:rPr lang="it-IT" sz="2400" dirty="0"/>
              <a:t>Poi torneremo a Parigi ,ceneremo in un ristorante nel Quartiere Latino, infine andremo in albergo.</a:t>
            </a:r>
          </a:p>
        </p:txBody>
      </p:sp>
    </p:spTree>
    <p:extLst>
      <p:ext uri="{BB962C8B-B14F-4D97-AF65-F5344CB8AC3E}">
        <p14:creationId xmlns:p14="http://schemas.microsoft.com/office/powerpoint/2010/main" xmlns="" val="11705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77" r="16677"/>
          <a:stretch>
            <a:fillRect/>
          </a:stretch>
        </p:blipFill>
        <p:spPr/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15397" y="225083"/>
            <a:ext cx="3365255" cy="55691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QUINTO GIORNO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1652" y="987425"/>
            <a:ext cx="3932237" cy="4873625"/>
          </a:xfr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r>
              <a:rPr lang="it-IT" sz="2400" dirty="0"/>
              <a:t>Giovedì 26\01\2017,dalle ore 10:00 alle ore 13:00 visiteremo i </a:t>
            </a:r>
            <a:r>
              <a:rPr lang="it-IT" sz="2400" dirty="0" err="1" smtClean="0"/>
              <a:t>Jardins</a:t>
            </a:r>
            <a:r>
              <a:rPr lang="it-IT" sz="2400" dirty="0" smtClean="0"/>
              <a:t> </a:t>
            </a:r>
            <a:r>
              <a:rPr lang="it-IT" sz="2400" dirty="0" err="1"/>
              <a:t>du</a:t>
            </a:r>
            <a:r>
              <a:rPr lang="it-IT" sz="2400" dirty="0"/>
              <a:t> </a:t>
            </a:r>
            <a:r>
              <a:rPr lang="it-IT" sz="2400" dirty="0" err="1"/>
              <a:t>Luxembourg</a:t>
            </a:r>
            <a:r>
              <a:rPr lang="it-IT" sz="2400" dirty="0"/>
              <a:t> </a:t>
            </a:r>
            <a:r>
              <a:rPr lang="it-IT" sz="2400" dirty="0" smtClean="0"/>
              <a:t> </a:t>
            </a:r>
            <a:r>
              <a:rPr lang="it-IT" sz="2400" dirty="0"/>
              <a:t>(giardini del Lussemburgo)  e dopo ritorneremo nell’albergo per il </a:t>
            </a:r>
            <a:r>
              <a:rPr lang="it-IT" sz="2400" dirty="0" smtClean="0"/>
              <a:t>pranzo;  </a:t>
            </a:r>
            <a:r>
              <a:rPr lang="it-IT" sz="2400" dirty="0"/>
              <a:t>poi andremo al Museo </a:t>
            </a:r>
            <a:r>
              <a:rPr lang="it-IT" sz="2400" dirty="0" err="1" smtClean="0"/>
              <a:t>D’Orsay</a:t>
            </a:r>
            <a:r>
              <a:rPr lang="it-IT" sz="2400" dirty="0" smtClean="0"/>
              <a:t> per ammirare molte opere dell’impressionismo </a:t>
            </a:r>
            <a:r>
              <a:rPr lang="it-IT" sz="2400" dirty="0"/>
              <a:t>e spenderemo 30 euro in totale. Una volta finita la visita andremo al ristorante verso le 18:00 e poi ci avvieremo verso l’Hotel.</a:t>
            </a:r>
          </a:p>
        </p:txBody>
      </p:sp>
    </p:spTree>
    <p:extLst>
      <p:ext uri="{BB962C8B-B14F-4D97-AF65-F5344CB8AC3E}">
        <p14:creationId xmlns:p14="http://schemas.microsoft.com/office/powerpoint/2010/main" xmlns="" val="5136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0" r="6730"/>
          <a:stretch>
            <a:fillRect/>
          </a:stretch>
        </p:blipFill>
        <p:spPr>
          <a:xfrm>
            <a:off x="5834409" y="1172646"/>
            <a:ext cx="5960026" cy="451242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75053" y="196948"/>
            <a:ext cx="2124222" cy="606879"/>
          </a:xfrm>
        </p:spPr>
        <p:txBody>
          <a:bodyPr/>
          <a:lstStyle/>
          <a:p>
            <a:r>
              <a:rPr lang="it-IT" sz="2400" b="1" dirty="0">
                <a:solidFill>
                  <a:srgbClr val="C00000"/>
                </a:solidFill>
              </a:rPr>
              <a:t>SESTO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sz="2400" b="1" dirty="0">
                <a:solidFill>
                  <a:srgbClr val="C00000"/>
                </a:solidFill>
              </a:rPr>
              <a:t>GIORNO</a:t>
            </a:r>
            <a:r>
              <a:rPr lang="it-IT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10998" y="1172646"/>
            <a:ext cx="3932237" cy="4512423"/>
          </a:xfr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dirty="0"/>
              <a:t>Venerdì 27\01\2017  trascorreremo tutta la giornata al centro di Parigi a fare shopping per i negozi e centri commerciali  della città. </a:t>
            </a:r>
          </a:p>
          <a:p>
            <a:r>
              <a:rPr lang="it-IT" sz="2400" dirty="0"/>
              <a:t>Passeggiando tra le vie di Parigi ci fermeremo anche in qualche bar e ristorante.</a:t>
            </a:r>
          </a:p>
        </p:txBody>
      </p:sp>
    </p:spTree>
    <p:extLst>
      <p:ext uri="{BB962C8B-B14F-4D97-AF65-F5344CB8AC3E}">
        <p14:creationId xmlns:p14="http://schemas.microsoft.com/office/powerpoint/2010/main" xmlns="" val="16348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43532" y="168813"/>
            <a:ext cx="3882683" cy="756138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SETTIMO  E  ULTIMO GIORNO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39" r="18339"/>
          <a:stretch>
            <a:fillRect/>
          </a:stretch>
        </p:blipFill>
        <p:spPr>
          <a:xfrm>
            <a:off x="5958692" y="1443199"/>
            <a:ext cx="5605038" cy="4425789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8979" y="1443199"/>
            <a:ext cx="4702884" cy="4463331"/>
          </a:xfr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it-IT" sz="2200" dirty="0"/>
              <a:t>SABATO 28\01\2017 andremo a visitare il museo </a:t>
            </a:r>
            <a:r>
              <a:rPr lang="it-IT" sz="2200" dirty="0" smtClean="0"/>
              <a:t>Versailles(palazzo dei </a:t>
            </a:r>
            <a:r>
              <a:rPr lang="it-IT" sz="2200" dirty="0" err="1" smtClean="0"/>
              <a:t>Borboni</a:t>
            </a:r>
            <a:r>
              <a:rPr lang="it-IT" sz="2200" dirty="0" smtClean="0"/>
              <a:t>,è stato costruito tra il </a:t>
            </a:r>
            <a:r>
              <a:rPr lang="it-IT" sz="2200" dirty="0" err="1" smtClean="0"/>
              <a:t>XVII</a:t>
            </a:r>
            <a:r>
              <a:rPr lang="it-IT" sz="2200" dirty="0" smtClean="0"/>
              <a:t> e il XVIII secolo)</a:t>
            </a:r>
            <a:r>
              <a:rPr lang="it-IT" sz="2200" dirty="0" smtClean="0"/>
              <a:t> fino </a:t>
            </a:r>
            <a:r>
              <a:rPr lang="it-IT" sz="2200" dirty="0"/>
              <a:t>alle 15:00 e il biglietto ci costerà 36 euro. Poi andremo al Museo della Musica, dalle 15:45 alle 18:00 e il costo del biglietto sarà di 14 euro; dopo  andremo al ristorante e infine ritorneremo all’hotel.</a:t>
            </a:r>
          </a:p>
          <a:p>
            <a:r>
              <a:rPr lang="it-IT" sz="2200" dirty="0"/>
              <a:t>L’ultimo giorno, DOMENICA 29\01\2017 ci recheremo all’aeroporto di Parigi per tornare a casa. Il volo partirà alle ore 7:00 e arriveremo intorno alle 9:00. </a:t>
            </a:r>
          </a:p>
        </p:txBody>
      </p:sp>
    </p:spTree>
    <p:extLst>
      <p:ext uri="{BB962C8B-B14F-4D97-AF65-F5344CB8AC3E}">
        <p14:creationId xmlns:p14="http://schemas.microsoft.com/office/powerpoint/2010/main" xmlns="" val="1549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81" r="14381"/>
          <a:stretch>
            <a:fillRect/>
          </a:stretch>
        </p:blipFill>
        <p:spPr>
          <a:xfrm>
            <a:off x="243069" y="0"/>
            <a:ext cx="11610223" cy="68580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08514" y="1828800"/>
            <a:ext cx="6248400" cy="1600200"/>
          </a:xfrm>
        </p:spPr>
        <p:txBody>
          <a:bodyPr>
            <a:normAutofit/>
          </a:bodyPr>
          <a:lstStyle/>
          <a:p>
            <a:r>
              <a:rPr lang="it-IT" sz="4800" dirty="0">
                <a:solidFill>
                  <a:schemeClr val="bg1"/>
                </a:solidFill>
              </a:rPr>
              <a:t>     FIN DE VACANCES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498081" y="5809957"/>
            <a:ext cx="395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Daniela Bellucci e Alessandro </a:t>
            </a:r>
            <a:r>
              <a:rPr lang="it-IT" dirty="0" err="1">
                <a:solidFill>
                  <a:schemeClr val="bg1"/>
                </a:solidFill>
              </a:rPr>
              <a:t>Scoderoni</a:t>
            </a:r>
            <a:endParaRPr lang="it-IT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Classe II C</a:t>
            </a:r>
          </a:p>
        </p:txBody>
      </p:sp>
    </p:spTree>
    <p:extLst>
      <p:ext uri="{BB962C8B-B14F-4D97-AF65-F5344CB8AC3E}">
        <p14:creationId xmlns:p14="http://schemas.microsoft.com/office/powerpoint/2010/main" xmlns="" val="26017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>
            <a:spLocks noGrp="1"/>
          </p:cNvSpPr>
          <p:nvPr>
            <p:ph type="body" sz="half" idx="2"/>
          </p:nvPr>
        </p:nvSpPr>
        <p:spPr>
          <a:xfrm>
            <a:off x="463640" y="987424"/>
            <a:ext cx="4220902" cy="4881563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it-IT" sz="2400" dirty="0"/>
          </a:p>
          <a:p>
            <a:pPr algn="just"/>
            <a:r>
              <a:rPr lang="it-IT" sz="2400" dirty="0"/>
              <a:t>Il territorio francese, con la sua superficie di oltre 540000 </a:t>
            </a:r>
            <a:r>
              <a:rPr lang="it-IT" sz="2400" dirty="0" err="1" smtClean="0"/>
              <a:t>km²</a:t>
            </a:r>
            <a:r>
              <a:rPr lang="it-IT" sz="2400" dirty="0" smtClean="0"/>
              <a:t>  </a:t>
            </a:r>
            <a:r>
              <a:rPr lang="it-IT" sz="2400" dirty="0"/>
              <a:t>confina a nord con il mare del Nord e il Canale della Manica; </a:t>
            </a:r>
          </a:p>
          <a:p>
            <a:pPr algn="just"/>
            <a:r>
              <a:rPr lang="it-IT" sz="2400" dirty="0"/>
              <a:t>a nord-est con Belgio e Lussemburgo; </a:t>
            </a:r>
          </a:p>
          <a:p>
            <a:pPr algn="just"/>
            <a:r>
              <a:rPr lang="it-IT" sz="2400" dirty="0"/>
              <a:t>a est con la Germania e la Svizzera; a sud-est con l’Italia, a sud con il Mar Mediterraneo e la Spagna; </a:t>
            </a:r>
          </a:p>
          <a:p>
            <a:pPr algn="just"/>
            <a:r>
              <a:rPr lang="it-IT" sz="2400" dirty="0"/>
              <a:t>infine a ovest con l’Oceano Atlantico. </a:t>
            </a:r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9" b="1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193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7" b="14987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23557" y="987425"/>
            <a:ext cx="4518807" cy="4873625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just"/>
            <a:endParaRPr lang="it-IT" sz="2400" dirty="0"/>
          </a:p>
          <a:p>
            <a:pPr algn="just"/>
            <a:r>
              <a:rPr lang="it-IT" sz="2400" dirty="0"/>
              <a:t>La Francia è prevalentemente pianeggiante, con l’eccezione di basse catene montuose. </a:t>
            </a:r>
          </a:p>
          <a:p>
            <a:pPr algn="just"/>
            <a:r>
              <a:rPr lang="it-IT" sz="2400" dirty="0"/>
              <a:t>Le uniche catene montuose del territorio sono le Alpi e i Pirenei. Le pianure più rilevanti sono il bacino Parigino, quello Aquitano e altre meno importanti che si riversano sullo specchio acquatico. I fiumi principali sono la Senna, la Loira, la </a:t>
            </a:r>
            <a:r>
              <a:rPr lang="it-IT" sz="2400" dirty="0" err="1"/>
              <a:t>Gorona</a:t>
            </a:r>
            <a:r>
              <a:rPr lang="it-IT" sz="2400" dirty="0"/>
              <a:t>, il Reno e il Rodano.</a:t>
            </a:r>
          </a:p>
        </p:txBody>
      </p:sp>
    </p:spTree>
    <p:extLst>
      <p:ext uri="{BB962C8B-B14F-4D97-AF65-F5344CB8AC3E}">
        <p14:creationId xmlns:p14="http://schemas.microsoft.com/office/powerpoint/2010/main" xmlns="" val="42651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7156" y="126609"/>
            <a:ext cx="3519060" cy="66386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it-IT" dirty="0"/>
              <a:t> </a:t>
            </a:r>
            <a:br>
              <a:rPr lang="it-IT" dirty="0"/>
            </a:br>
            <a:r>
              <a:rPr lang="it-IT" b="1" dirty="0">
                <a:solidFill>
                  <a:srgbClr val="B76E00"/>
                </a:solidFill>
              </a:rPr>
              <a:t>ECONOMIA FRANCESE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34" r="17734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6437" y="987425"/>
            <a:ext cx="4265588" cy="5050375"/>
          </a:xfrm>
          <a:solidFill>
            <a:srgbClr val="FFE7D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just"/>
            <a:r>
              <a:rPr lang="it-IT" sz="2400" dirty="0">
                <a:solidFill>
                  <a:srgbClr val="E49304"/>
                </a:solidFill>
              </a:rPr>
              <a:t>IL SETTORE PRIMARIO</a:t>
            </a:r>
          </a:p>
          <a:p>
            <a:pPr algn="just"/>
            <a:r>
              <a:rPr lang="it-IT" sz="2400" dirty="0"/>
              <a:t>Oltre un terzo del territorio è occupato da zone coltivabili. </a:t>
            </a:r>
          </a:p>
          <a:p>
            <a:pPr algn="just"/>
            <a:r>
              <a:rPr lang="it-IT" sz="2400" dirty="0"/>
              <a:t>Il 30% dei campi è destinato a cereali e il resto da altre colture (patate, alberi da frutta, vigneti, barbabietola da zucchero). </a:t>
            </a:r>
          </a:p>
          <a:p>
            <a:r>
              <a:rPr lang="it-IT" sz="2400" dirty="0"/>
              <a:t>Molto importante è l’allevamento di suini e di animali da cortile. </a:t>
            </a:r>
          </a:p>
          <a:p>
            <a:r>
              <a:rPr lang="it-IT" sz="2400" dirty="0"/>
              <a:t>Notevole è la produzione di formaggi e di vino.</a:t>
            </a:r>
          </a:p>
        </p:txBody>
      </p:sp>
    </p:spTree>
    <p:extLst>
      <p:ext uri="{BB962C8B-B14F-4D97-AF65-F5344CB8AC3E}">
        <p14:creationId xmlns:p14="http://schemas.microsoft.com/office/powerpoint/2010/main" xmlns="" val="29479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2" r="7902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73625"/>
          </a:xfrm>
          <a:solidFill>
            <a:srgbClr val="E4E4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it-IT" sz="2400" dirty="0">
              <a:solidFill>
                <a:srgbClr val="002060"/>
              </a:solidFill>
            </a:endParaRPr>
          </a:p>
          <a:p>
            <a:r>
              <a:rPr lang="it-IT" sz="2400" dirty="0">
                <a:solidFill>
                  <a:srgbClr val="002060"/>
                </a:solidFill>
              </a:rPr>
              <a:t>IL SETTORE SECONDARIO</a:t>
            </a:r>
          </a:p>
          <a:p>
            <a:r>
              <a:rPr lang="it-IT" sz="2400" dirty="0"/>
              <a:t>La Francia è attiva in quasi tutti i principali comparti industriali come il siderurgico, l’alimentare, il meccanico e molti altri. L’industria più rilevante è quella automobilistica, con molti marchi importanti nel campo,tra i quali la Renault e la Pegeaut.</a:t>
            </a:r>
          </a:p>
        </p:txBody>
      </p:sp>
    </p:spTree>
    <p:extLst>
      <p:ext uri="{BB962C8B-B14F-4D97-AF65-F5344CB8AC3E}">
        <p14:creationId xmlns:p14="http://schemas.microsoft.com/office/powerpoint/2010/main" xmlns="" val="34422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67" b="23767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987424"/>
            <a:ext cx="3932237" cy="4881563"/>
          </a:xfrm>
          <a:solidFill>
            <a:srgbClr val="E6B04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dirty="0"/>
              <a:t>IL SETTORE TERZIARIO</a:t>
            </a:r>
          </a:p>
          <a:p>
            <a:r>
              <a:rPr lang="it-IT" sz="2400" dirty="0"/>
              <a:t>Il settore terziario è il più sviluppato e investe principalmente sul turismo, grazie alle sue importanti risorse naturali e culturali.</a:t>
            </a:r>
          </a:p>
          <a:p>
            <a:r>
              <a:rPr lang="it-IT" sz="2400" dirty="0"/>
              <a:t>In questo settore spicca molto la modernità dei mezzi di trasporto,  ad esempio i treni ad alta velocità.</a:t>
            </a:r>
          </a:p>
        </p:txBody>
      </p:sp>
    </p:spTree>
    <p:extLst>
      <p:ext uri="{BB962C8B-B14F-4D97-AF65-F5344CB8AC3E}">
        <p14:creationId xmlns:p14="http://schemas.microsoft.com/office/powerpoint/2010/main" xmlns="" val="42546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6" r="17136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087620"/>
            <a:ext cx="3932237" cy="4456445"/>
          </a:xfrm>
          <a:solidFill>
            <a:srgbClr val="FFE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endParaRPr lang="it-IT" sz="2400" dirty="0"/>
          </a:p>
          <a:p>
            <a:pPr algn="ctr"/>
            <a:r>
              <a:rPr lang="it-IT" sz="3200" b="1" dirty="0">
                <a:solidFill>
                  <a:srgbClr val="DA6161"/>
                </a:solidFill>
              </a:rPr>
              <a:t>PARIGI</a:t>
            </a:r>
          </a:p>
          <a:p>
            <a:r>
              <a:rPr lang="it-IT" sz="2600" dirty="0"/>
              <a:t>Parigi è la capitale della </a:t>
            </a:r>
            <a:r>
              <a:rPr lang="it-IT" sz="2600" dirty="0" smtClean="0"/>
              <a:t>Francia,con oltre i 2 milioni di abitanti </a:t>
            </a:r>
            <a:r>
              <a:rPr lang="it-IT" sz="2600" dirty="0"/>
              <a:t>situata nel centro nord del paese; è un grande centro economico e turistico. Il suo antico nome era Lutezia.E’ attraversata dal fiume Senna  su cui sorge la cattedrale di NOTRE-DAME. </a:t>
            </a:r>
          </a:p>
          <a:p>
            <a:r>
              <a:rPr lang="it-IT" sz="2600" dirty="0"/>
              <a:t>Parigi è famosa nel mondo anche per la sua cucina gastronomica (la Ratatouille, </a:t>
            </a:r>
            <a:r>
              <a:rPr lang="it-IT" sz="2600" dirty="0" smtClean="0"/>
              <a:t>le </a:t>
            </a:r>
            <a:r>
              <a:rPr lang="it-IT" sz="2600" dirty="0" err="1" smtClean="0"/>
              <a:t>Escargot</a:t>
            </a:r>
            <a:r>
              <a:rPr lang="it-IT" sz="2600" dirty="0"/>
              <a:t>, vini </a:t>
            </a:r>
            <a:r>
              <a:rPr lang="it-IT" sz="2600" dirty="0" smtClean="0"/>
              <a:t>rosati</a:t>
            </a:r>
            <a:r>
              <a:rPr lang="it-IT" sz="2600" dirty="0" smtClean="0"/>
              <a:t>..</a:t>
            </a:r>
            <a:r>
              <a:rPr lang="it-IT" sz="2600" dirty="0" smtClean="0"/>
              <a:t>.)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xmlns="" val="36065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7" r="16877"/>
          <a:stretch>
            <a:fillRect/>
          </a:stretch>
        </p:blipFill>
        <p:spPr>
          <a:xfrm>
            <a:off x="0" y="1"/>
            <a:ext cx="12192000" cy="6936827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81158" y="745590"/>
            <a:ext cx="3545058" cy="1280158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7 GIORNI A PARIGI…</a:t>
            </a:r>
          </a:p>
          <a:p>
            <a:r>
              <a:rPr lang="it-IT" sz="3200" dirty="0">
                <a:solidFill>
                  <a:schemeClr val="bg1"/>
                </a:solidFill>
              </a:rPr>
              <a:t>LA VACANZA INIZIA</a:t>
            </a:r>
          </a:p>
        </p:txBody>
      </p:sp>
    </p:spTree>
    <p:extLst>
      <p:ext uri="{BB962C8B-B14F-4D97-AF65-F5344CB8AC3E}">
        <p14:creationId xmlns:p14="http://schemas.microsoft.com/office/powerpoint/2010/main" xmlns="" val="3759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B36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06687" y="98476"/>
            <a:ext cx="2628910" cy="405173"/>
          </a:xfrm>
        </p:spPr>
        <p:txBody>
          <a:bodyPr>
            <a:normAutofit fontScale="90000"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     PRIMO GIORNO </a:t>
            </a:r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15" r="14415"/>
          <a:stretch>
            <a:fillRect/>
          </a:stretch>
        </p:blipFill>
        <p:spPr>
          <a:xfrm>
            <a:off x="5183188" y="606973"/>
            <a:ext cx="6422658" cy="5639082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6526" y="606973"/>
            <a:ext cx="4288856" cy="5639082"/>
          </a:xfrm>
          <a:gradFill>
            <a:gsLst>
              <a:gs pos="0">
                <a:srgbClr val="6EB3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Domenica 22\01\2017 </a:t>
            </a:r>
            <a:r>
              <a:rPr lang="it-IT" sz="2400" dirty="0" smtClean="0"/>
              <a:t>Alessandro ed io </a:t>
            </a:r>
            <a:r>
              <a:rPr lang="it-IT" sz="2400" dirty="0"/>
              <a:t>partiremo per una vacanza a Parigi alle 7:00 e arriveremo lì alle 9:00.</a:t>
            </a:r>
          </a:p>
          <a:p>
            <a:r>
              <a:rPr lang="it-IT" sz="2400" dirty="0"/>
              <a:t>Appena arrivati alloggeremo in un hotel a  4 stelle il </a:t>
            </a:r>
            <a:r>
              <a:rPr lang="it-IT" sz="2400" dirty="0" smtClean="0"/>
              <a:t>Best Western,un </a:t>
            </a:r>
            <a:r>
              <a:rPr lang="it-IT" sz="2400" dirty="0" smtClean="0"/>
              <a:t>hotel nel quartiere di </a:t>
            </a:r>
            <a:r>
              <a:rPr lang="it-IT" sz="2400" dirty="0" err="1" smtClean="0"/>
              <a:t>Batignolles</a:t>
            </a:r>
            <a:r>
              <a:rPr lang="it-IT" sz="2400" dirty="0" smtClean="0"/>
              <a:t> </a:t>
            </a:r>
            <a:r>
              <a:rPr lang="it-IT" sz="2400" dirty="0" smtClean="0"/>
              <a:t>e </a:t>
            </a:r>
            <a:r>
              <a:rPr lang="it-IT" sz="2400" dirty="0"/>
              <a:t>il tutto ci costerà 625 euro, compresi volo più hotel e il ristorante. </a:t>
            </a:r>
          </a:p>
          <a:p>
            <a:r>
              <a:rPr lang="it-IT" sz="2400" dirty="0"/>
              <a:t>Dalle 9: 00 alle 13:00  faremo una passeggiata al centro della città,  compreremo qualche souvenir e poi  pranzeremo </a:t>
            </a:r>
            <a:r>
              <a:rPr lang="it-IT" sz="2400" dirty="0" smtClean="0"/>
              <a:t>all’hotel.</a:t>
            </a:r>
            <a:endParaRPr lang="it-IT" sz="2400" dirty="0"/>
          </a:p>
          <a:p>
            <a:r>
              <a:rPr lang="it-IT" sz="2400" dirty="0"/>
              <a:t>Dopo  andremo a visitare </a:t>
            </a:r>
            <a:r>
              <a:rPr lang="it-IT" sz="2400" dirty="0" smtClean="0"/>
              <a:t>il </a:t>
            </a:r>
            <a:r>
              <a:rPr lang="it-IT" sz="2400" dirty="0" err="1" smtClean="0"/>
              <a:t>musuo</a:t>
            </a:r>
            <a:r>
              <a:rPr lang="it-IT" sz="2400" dirty="0" smtClean="0"/>
              <a:t> del</a:t>
            </a:r>
            <a:r>
              <a:rPr lang="it-IT" sz="2400" dirty="0" smtClean="0"/>
              <a:t> Louvre vedremo molte opere famose(Gioconda ,Vergine Delle Rocce,I Prigioni) </a:t>
            </a:r>
            <a:r>
              <a:rPr lang="it-IT" sz="2400" dirty="0"/>
              <a:t>e il biglietto ci costerà 30 euro. Tornati verso le 18:00, andremo al ristorante  e poi ci avvieremo verso l’hotel per il pernottamento.</a:t>
            </a:r>
          </a:p>
        </p:txBody>
      </p:sp>
    </p:spTree>
    <p:extLst>
      <p:ext uri="{BB962C8B-B14F-4D97-AF65-F5344CB8AC3E}">
        <p14:creationId xmlns:p14="http://schemas.microsoft.com/office/powerpoint/2010/main" xmlns="" val="33594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2800</TotalTime>
  <Words>896</Words>
  <Application>Microsoft Office PowerPoint</Application>
  <PresentationFormat>Personalizzato</PresentationFormat>
  <Paragraphs>57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IL VIAGGIO A PARIGI</vt:lpstr>
      <vt:lpstr>Diapositiva 2</vt:lpstr>
      <vt:lpstr>Diapositiva 3</vt:lpstr>
      <vt:lpstr>  ECONOMIA FRANCESE</vt:lpstr>
      <vt:lpstr>Diapositiva 5</vt:lpstr>
      <vt:lpstr>Diapositiva 6</vt:lpstr>
      <vt:lpstr>Diapositiva 7</vt:lpstr>
      <vt:lpstr>Diapositiva 8</vt:lpstr>
      <vt:lpstr>     PRIMO GIORNO </vt:lpstr>
      <vt:lpstr>Diapositiva 10</vt:lpstr>
      <vt:lpstr>TERZO GIORNO</vt:lpstr>
      <vt:lpstr>QUARTO GIORNO</vt:lpstr>
      <vt:lpstr>QUINTO GIORNO </vt:lpstr>
      <vt:lpstr>SESTO GIORNO </vt:lpstr>
      <vt:lpstr>SETTIMO  E  ULTIMO GIORNO</vt:lpstr>
      <vt:lpstr>     FIN DE VACANCES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VIAGGIO A PARIGI</dc:title>
  <dc:creator>MAMMMA</dc:creator>
  <cp:lastModifiedBy>Asus</cp:lastModifiedBy>
  <cp:revision>90</cp:revision>
  <dcterms:created xsi:type="dcterms:W3CDTF">2016-12-22T15:10:23Z</dcterms:created>
  <dcterms:modified xsi:type="dcterms:W3CDTF">2017-01-16T17:10:04Z</dcterms:modified>
</cp:coreProperties>
</file>