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embeddedFontLst>
    <p:embeddedFont>
      <p:font typeface="Amatic SC" charset="-79"/>
      <p:regular r:id="rId19"/>
      <p:bold r:id="rId20"/>
    </p:embeddedFont>
    <p:embeddedFont>
      <p:font typeface="Source Code Pro" charset="0"/>
      <p:regular r:id="rId21"/>
      <p:bold r:id="rId22"/>
    </p:embeddedFont>
    <p:embeddedFont>
      <p:font typeface="Georgia" pitchFamily="18" charset="0"/>
      <p:regular r:id="rId23"/>
      <p:bold r:id="rId24"/>
      <p:italic r:id="rId25"/>
      <p:boldItalic r:id="rId26"/>
    </p:embeddedFont>
    <p:embeddedFont>
      <p:font typeface="Sitka Heading" pitchFamily="2" charset="0"/>
      <p:regular r:id="rId27"/>
      <p:bold r:id="rId28"/>
      <p:italic r:id="rId29"/>
      <p:boldItalic r:id="rId30"/>
    </p:embeddedFont>
    <p:embeddedFont>
      <p:font typeface="Verdana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5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8000"/>
            </a:lvl1pPr>
            <a:lvl2pPr lvl="1" algn="ctr" rtl="0">
              <a:spcBef>
                <a:spcPts val="0"/>
              </a:spcBef>
              <a:buSzPct val="100000"/>
              <a:defRPr sz="8000"/>
            </a:lvl2pPr>
            <a:lvl3pPr lvl="2" algn="ctr" rtl="0">
              <a:spcBef>
                <a:spcPts val="0"/>
              </a:spcBef>
              <a:buSzPct val="100000"/>
              <a:defRPr sz="8000"/>
            </a:lvl3pPr>
            <a:lvl4pPr lvl="3" algn="ctr" rtl="0">
              <a:spcBef>
                <a:spcPts val="0"/>
              </a:spcBef>
              <a:buSzPct val="100000"/>
              <a:defRPr sz="8000"/>
            </a:lvl4pPr>
            <a:lvl5pPr lvl="4" algn="ctr" rtl="0">
              <a:spcBef>
                <a:spcPts val="0"/>
              </a:spcBef>
              <a:buSzPct val="100000"/>
              <a:defRPr sz="8000"/>
            </a:lvl5pPr>
            <a:lvl6pPr lvl="5" algn="ctr" rtl="0">
              <a:spcBef>
                <a:spcPts val="0"/>
              </a:spcBef>
              <a:buSzPct val="100000"/>
              <a:defRPr sz="8000"/>
            </a:lvl6pPr>
            <a:lvl7pPr lvl="6" algn="ctr" rtl="0">
              <a:spcBef>
                <a:spcPts val="0"/>
              </a:spcBef>
              <a:buSzPct val="100000"/>
              <a:defRPr sz="8000"/>
            </a:lvl7pPr>
            <a:lvl8pPr lvl="7" algn="ctr" rtl="0">
              <a:spcBef>
                <a:spcPts val="0"/>
              </a:spcBef>
              <a:buSzPct val="100000"/>
              <a:defRPr sz="8000"/>
            </a:lvl8pPr>
            <a:lvl9pPr lvl="8" algn="ctr" rtl="0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 rt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 rt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 rt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 rt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 rt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 rt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 rt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 rt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‹N›</a:t>
            </a:fld>
            <a:endParaRPr lang="it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400"/>
            </a:lvl1pPr>
            <a:lvl2pPr lvl="1" algn="ctr" rtl="0">
              <a:spcBef>
                <a:spcPts val="0"/>
              </a:spcBef>
              <a:buSzPct val="100000"/>
              <a:defRPr sz="5400"/>
            </a:lvl2pPr>
            <a:lvl3pPr lvl="2" algn="ctr" rtl="0">
              <a:spcBef>
                <a:spcPts val="0"/>
              </a:spcBef>
              <a:buSzPct val="100000"/>
              <a:defRPr sz="5400"/>
            </a:lvl3pPr>
            <a:lvl4pPr lvl="3" algn="ctr" rtl="0">
              <a:spcBef>
                <a:spcPts val="0"/>
              </a:spcBef>
              <a:buSzPct val="100000"/>
              <a:defRPr sz="5400"/>
            </a:lvl4pPr>
            <a:lvl5pPr lvl="4" algn="ctr" rtl="0">
              <a:spcBef>
                <a:spcPts val="0"/>
              </a:spcBef>
              <a:buSzPct val="100000"/>
              <a:defRPr sz="5400"/>
            </a:lvl5pPr>
            <a:lvl6pPr lvl="5" algn="ctr" rtl="0">
              <a:spcBef>
                <a:spcPts val="0"/>
              </a:spcBef>
              <a:buSzPct val="100000"/>
              <a:defRPr sz="5400"/>
            </a:lvl6pPr>
            <a:lvl7pPr lvl="6" algn="ctr" rtl="0">
              <a:spcBef>
                <a:spcPts val="0"/>
              </a:spcBef>
              <a:buSzPct val="100000"/>
              <a:defRPr sz="5400"/>
            </a:lvl7pPr>
            <a:lvl8pPr lvl="7" algn="ctr" rtl="0">
              <a:spcBef>
                <a:spcPts val="0"/>
              </a:spcBef>
              <a:buSzPct val="100000"/>
              <a:defRPr sz="5400"/>
            </a:lvl8pPr>
            <a:lvl9pPr lvl="8"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 rt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 rt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lvl="0" algn="r" rtl="0">
                <a:spcBef>
                  <a:spcPts val="0"/>
                </a:spcBef>
                <a:buNone/>
              </a:pPr>
              <a:t>‹N›</a:t>
            </a:fld>
            <a:endParaRPr lang="it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Ireland%20Experience%20-%20Saint%20Stephens%20Green.mp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useo_nazionale_d'Irland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py3cvo1vqSE" TargetMode="External"/><Relationship Id="rId5" Type="http://schemas.openxmlformats.org/officeDocument/2006/relationships/image" Target="../media/image8.jpeg"/><Relationship Id="rId4" Type="http://schemas.openxmlformats.org/officeDocument/2006/relationships/hyperlink" Target="Dublin%20and%20the%20World%20celebrate%20St%20Patricks%20Day%202014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24%20ore%20a%20Dublino%20-%20La%20guida%20di%20Skyscanner%20in%20Irlanda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12hcndu435627.dhc.png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98675"/>
            <a:ext cx="85206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6000"/>
              <a:t>Irlanda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114350" y="875650"/>
            <a:ext cx="8520600" cy="20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58" name="Shape 58" descr="2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325" y="0"/>
            <a:ext cx="91766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2907175" y="1537475"/>
            <a:ext cx="5451000" cy="142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9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Irlanda</a:t>
            </a:r>
            <a:r>
              <a:rPr lang="it" sz="72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3398000" y="2823300"/>
            <a:ext cx="3158700" cy="3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solidFill>
                  <a:srgbClr val="F3F3F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irene Longarini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3150" y="276575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4800"/>
              <a:t>Viaggio:</a:t>
            </a:r>
          </a:p>
        </p:txBody>
      </p:sp>
      <p:pic>
        <p:nvPicPr>
          <p:cNvPr id="141" name="Shape 141" descr="159274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700" y="925599"/>
            <a:ext cx="4231150" cy="323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5915350" y="1171075"/>
            <a:ext cx="4550400" cy="59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185025" y="1111150"/>
            <a:ext cx="4156800" cy="414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800" dirty="0"/>
              <a:t>Parto da Roma alle 21:00 (era il più economico), e dopo 3h 15m di viaggio in aereo, arrivo all’aeroporto di Dublino alle 23:15.</a:t>
            </a:r>
          </a:p>
          <a:p>
            <a:pPr lvl="0">
              <a:spcBef>
                <a:spcPts val="0"/>
              </a:spcBef>
              <a:buNone/>
            </a:pPr>
            <a:r>
              <a:rPr lang="it" sz="1800" dirty="0"/>
              <a:t>Arrivo all’hotel Tara Towers, dove alloggerò per i prossimi giorni.</a:t>
            </a:r>
          </a:p>
          <a:p>
            <a:pPr lvl="0">
              <a:spcBef>
                <a:spcPts val="0"/>
              </a:spcBef>
              <a:buNone/>
            </a:pPr>
            <a:r>
              <a:rPr lang="it" sz="1800" dirty="0"/>
              <a:t>La mattina del Giorno dopo faccio colazione con una specialità Irlandese:</a:t>
            </a:r>
          </a:p>
          <a:p>
            <a:pPr lvl="0">
              <a:spcBef>
                <a:spcPts val="0"/>
              </a:spcBef>
              <a:buNone/>
            </a:pPr>
            <a:r>
              <a:rPr lang="it" sz="1800" dirty="0"/>
              <a:t>Le uova </a:t>
            </a:r>
            <a:r>
              <a:rPr lang="it" sz="1800" b="1" dirty="0"/>
              <a:t>Scrambled</a:t>
            </a:r>
            <a:r>
              <a:rPr lang="it" sz="1800" dirty="0"/>
              <a:t> (</a:t>
            </a:r>
            <a:r>
              <a:rPr lang="it" sz="1800" dirty="0" smtClean="0"/>
              <a:t>cioè uova </a:t>
            </a:r>
            <a:r>
              <a:rPr lang="it" sz="1800" dirty="0"/>
              <a:t>strapazzate in padella con crema di latte e un pizzico di pepe).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lin ang="5400012" scaled="0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09050" y="94750"/>
            <a:ext cx="3071400" cy="74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4800"/>
              <a:t>Primo Giorno</a:t>
            </a:r>
          </a:p>
        </p:txBody>
      </p:sp>
      <p:pic>
        <p:nvPicPr>
          <p:cNvPr id="149" name="Shape 149" descr="1024px-IMMA_north_facade_wik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1547664" y="771550"/>
            <a:ext cx="6048672" cy="400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t" sz="1800" dirty="0" smtClean="0">
                <a:solidFill>
                  <a:schemeClr val="accent1"/>
                </a:solidFill>
              </a:rPr>
              <a:t>.</a:t>
            </a:r>
            <a:endParaRPr lang="it" sz="1800" dirty="0">
              <a:solidFill>
                <a:schemeClr val="accent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Rettangolo arrotondato 4"/>
          <p:cNvSpPr/>
          <p:nvPr/>
        </p:nvSpPr>
        <p:spPr>
          <a:xfrm>
            <a:off x="1475656" y="411510"/>
            <a:ext cx="6120680" cy="4464496"/>
          </a:xfrm>
          <a:prstGeom prst="roundRect">
            <a:avLst/>
          </a:prstGeom>
          <a:solidFill>
            <a:schemeClr val="accent1">
              <a:alpha val="37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691680" y="1275606"/>
            <a:ext cx="5688632" cy="325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it" sz="1800" dirty="0" smtClean="0">
                <a:solidFill>
                  <a:schemeClr val="bg1"/>
                </a:solidFill>
              </a:rPr>
              <a:t>Il primo giorno mi sveglio presto e vado al Museo Irlandese d'Arte Moderna. Noto anche come IMMA, è un'istituzione nazionale leader in Irlanda per la raccolta e la presentazione di arte moderna e contemporanea. Situato a Kilmainham, Dublino, il Museo presenta una grande varietà di arte in un programma di cambiamento di mostre</a:t>
            </a:r>
          </a:p>
          <a:p>
            <a:pPr lvl="0" algn="ctr">
              <a:lnSpc>
                <a:spcPct val="115000"/>
              </a:lnSpc>
            </a:pPr>
            <a:r>
              <a:rPr lang="it" sz="1800" dirty="0" smtClean="0">
                <a:solidFill>
                  <a:schemeClr val="bg1"/>
                </a:solidFill>
              </a:rPr>
              <a:t>i l Museo Irlandese d'Arte Moderna è stato  istituito dal governo irlandese nel 1990. E 'stato ufficialmente inaugurato il 25 maggio 1991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23728" y="55552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chemeClr val="bg1"/>
                </a:solidFill>
                <a:latin typeface="Amatic SC" charset="-79"/>
                <a:cs typeface="Amatic SC" charset="-79"/>
              </a:rPr>
              <a:t>Primo giorno</a:t>
            </a:r>
            <a:endParaRPr lang="it-IT" sz="4800" dirty="0">
              <a:solidFill>
                <a:schemeClr val="bg1"/>
              </a:solidFill>
              <a:latin typeface="Amatic SC" charset="-79"/>
              <a:cs typeface="Amatic SC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223625" y="197650"/>
            <a:ext cx="7617300" cy="82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it" sz="4800">
                <a:solidFill>
                  <a:srgbClr val="000000"/>
                </a:solidFill>
              </a:rPr>
              <a:t>Secondo Giorno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-1141900" y="5217500"/>
            <a:ext cx="8520600" cy="49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7" name="Shape 157" descr="St_Patrick's_Cathedral_Exterior,_Dublin,_Ireland_-_Diliff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725" y="322575"/>
            <a:ext cx="4459900" cy="298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223625" y="880550"/>
            <a:ext cx="3990300" cy="269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800" dirty="0"/>
              <a:t>Il secondo Giorno vado a visitare la Cattedrale di san Patrizio. Ne approfitto e passo davanti al Trinity college per dare una veloce occhiata, per poi ritornare alla cattedrale. La </a:t>
            </a:r>
            <a:r>
              <a:rPr lang="it" sz="1800" b="1" dirty="0"/>
              <a:t>cattedrale di San Patrizio </a:t>
            </a:r>
            <a:r>
              <a:rPr lang="it" sz="1800" dirty="0"/>
              <a:t>è una delle due cattedrali protestanti sotto l'egida della Chiesa d'Irlanda  e più precisamente la più grande.Una cosa 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223625" y="3074925"/>
            <a:ext cx="8805600" cy="17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>
              <a:solidFill>
                <a:srgbClr val="EFEFE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it" sz="1800">
                <a:solidFill>
                  <a:srgbClr val="EFEFEF"/>
                </a:solidFill>
              </a:rPr>
              <a:t>particolare che si trova nella cattedrale è la navata del coro: è la più lunga d’Irlanda, con i suoi 100 metri. La sera andrò a mangiare un altro piatto tipico irlandese, Boxty Bread: Pane alle patate servito con burro</a:t>
            </a:r>
          </a:p>
          <a:p>
            <a:pPr lvl="0">
              <a:spcBef>
                <a:spcPts val="0"/>
              </a:spcBef>
              <a:buNone/>
            </a:pPr>
            <a:r>
              <a:rPr lang="it" sz="1800">
                <a:solidFill>
                  <a:srgbClr val="EFEFEF"/>
                </a:solidFill>
              </a:rPr>
              <a:t> 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227" y="4056050"/>
            <a:ext cx="16542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2987824" y="0"/>
            <a:ext cx="709754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4800" dirty="0">
                <a:solidFill>
                  <a:srgbClr val="FFFFFF"/>
                </a:solidFill>
              </a:rPr>
              <a:t>Terzo giorno: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3970500" y="517950"/>
            <a:ext cx="4872000" cy="47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8" name="Shape 168"/>
          <p:cNvSpPr txBox="1"/>
          <p:nvPr/>
        </p:nvSpPr>
        <p:spPr>
          <a:xfrm>
            <a:off x="-4068960" y="2211710"/>
            <a:ext cx="3665700" cy="3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1800" b="1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video</a:t>
            </a:r>
          </a:p>
        </p:txBody>
      </p:sp>
      <p:pic>
        <p:nvPicPr>
          <p:cNvPr id="8" name="Immagine 7" descr="DUB Dublin - St Stephens Green park 01 3008x2000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7614"/>
            <a:ext cx="3851920" cy="251209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067944" y="699542"/>
            <a:ext cx="4824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800" dirty="0" smtClean="0">
                <a:solidFill>
                  <a:srgbClr val="FFFFFF"/>
                </a:solidFill>
              </a:rPr>
              <a:t>Il terzo giorno lo passo a rilassarmi. Mi sveglio presto e vado al St Stephen's Green cioè: </a:t>
            </a:r>
          </a:p>
          <a:p>
            <a:pPr lvl="0" algn="ctr"/>
            <a:r>
              <a:rPr lang="it-IT" sz="1800" dirty="0" smtClean="0">
                <a:solidFill>
                  <a:srgbClr val="FFFFFF"/>
                </a:solidFill>
              </a:rPr>
              <a:t>un parco pubblico all'interno della città di Dublino, situato in una delle zone più centrali, vicino l'omonimo centro commerciale, nei pressi di </a:t>
            </a:r>
            <a:r>
              <a:rPr lang="it-IT" sz="1800" dirty="0" err="1" smtClean="0">
                <a:solidFill>
                  <a:srgbClr val="FFFFFF"/>
                </a:solidFill>
              </a:rPr>
              <a:t>Grafton</a:t>
            </a:r>
            <a:r>
              <a:rPr lang="it-IT" sz="1800" dirty="0" smtClean="0">
                <a:solidFill>
                  <a:srgbClr val="FFFFFF"/>
                </a:solidFill>
              </a:rPr>
              <a:t> Street.  </a:t>
            </a:r>
          </a:p>
          <a:p>
            <a:pPr lvl="0" algn="ctr"/>
            <a:r>
              <a:rPr lang="it-IT" sz="1800" dirty="0" smtClean="0">
                <a:solidFill>
                  <a:srgbClr val="FFFFFF"/>
                </a:solidFill>
              </a:rPr>
              <a:t>Il Parco ha forma rettangolare ed è circondato da 4 strade che un tempo formavano le principali arterie del centro cittadino all’interno del parco ci sono numerosi monumenti:</a:t>
            </a:r>
          </a:p>
          <a:p>
            <a:pPr lvl="0" algn="ctr"/>
            <a:r>
              <a:rPr lang="it-IT" sz="1800" dirty="0" smtClean="0">
                <a:solidFill>
                  <a:srgbClr val="FFFFFF"/>
                </a:solidFill>
              </a:rPr>
              <a:t>.Una scultura raffigurante tre donne</a:t>
            </a:r>
          </a:p>
          <a:p>
            <a:pPr lvl="0" algn="ctr"/>
            <a:r>
              <a:rPr lang="it-IT" sz="1800" dirty="0" smtClean="0">
                <a:solidFill>
                  <a:srgbClr val="FFFFFF"/>
                </a:solidFill>
              </a:rPr>
              <a:t>.Un busto, raffigurante Lord </a:t>
            </a:r>
            <a:r>
              <a:rPr lang="it-IT" sz="1800" dirty="0" err="1" smtClean="0">
                <a:solidFill>
                  <a:srgbClr val="FFFFFF"/>
                </a:solidFill>
              </a:rPr>
              <a:t>Ardilaun</a:t>
            </a:r>
            <a:r>
              <a:rPr lang="it-IT" sz="1800" dirty="0" smtClean="0">
                <a:solidFill>
                  <a:srgbClr val="FFFFFF"/>
                </a:solidFill>
              </a:rPr>
              <a:t>, l'uomo che donò il parco alla città</a:t>
            </a:r>
            <a:endParaRPr lang="it-IT" sz="1800" dirty="0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9912" y="2355726"/>
            <a:ext cx="2880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 err="1" smtClean="0">
                <a:solidFill>
                  <a:schemeClr val="bg1"/>
                </a:solidFill>
              </a:rPr>
              <a:t>yo</a:t>
            </a:r>
            <a:endParaRPr lang="it-IT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03150" y="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4800">
                <a:solidFill>
                  <a:srgbClr val="000000"/>
                </a:solidFill>
              </a:rPr>
              <a:t>Zoo: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03150" y="748200"/>
            <a:ext cx="8708100" cy="24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75" name="Shape 175" descr="Tigers-at-Dublin-Zo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Dublin Zoo Tiger Cubs 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58"/>
            <a:ext cx="9144000" cy="557812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79912" y="19548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chemeClr val="bg1"/>
                </a:solidFill>
                <a:latin typeface="Amatic SC" charset="-79"/>
                <a:cs typeface="Amatic SC" charset="-79"/>
              </a:rPr>
              <a:t>Zoo</a:t>
            </a:r>
            <a:endParaRPr lang="it-IT" sz="4800" b="1" dirty="0">
              <a:solidFill>
                <a:schemeClr val="bg1"/>
              </a:solidFill>
              <a:latin typeface="Amatic SC" charset="-79"/>
              <a:cs typeface="Amatic SC" charset="-79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1043608" y="915566"/>
            <a:ext cx="6696744" cy="2592288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87624" y="1059582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" sz="1800" dirty="0" smtClean="0">
                <a:solidFill>
                  <a:schemeClr val="bg1"/>
                </a:solidFill>
              </a:rPr>
              <a:t>E visto che avanzava tempo sono andata anche allo zoo. Lo </a:t>
            </a:r>
            <a:r>
              <a:rPr lang="it" sz="1800" b="1" dirty="0" smtClean="0">
                <a:solidFill>
                  <a:schemeClr val="bg1"/>
                </a:solidFill>
              </a:rPr>
              <a:t>zoo di Dublino</a:t>
            </a:r>
            <a:r>
              <a:rPr lang="it" sz="1800" dirty="0" smtClean="0">
                <a:solidFill>
                  <a:schemeClr val="bg1"/>
                </a:solidFill>
              </a:rPr>
              <a:t> è il più grande giardino zoologico dell'Irlanda e una delle principali attrazioni di Dublino. È stato costruito nel 1830 ed è il quarto zoo scientifico del mondo dopo lo zoo di Vienna, il London Zoo e il Jardin des Plantes di Parigi.</a:t>
            </a:r>
          </a:p>
          <a:p>
            <a:pPr lvl="0" algn="ctr"/>
            <a:r>
              <a:rPr lang="it" sz="1800" dirty="0" smtClean="0">
                <a:solidFill>
                  <a:schemeClr val="bg1"/>
                </a:solidFill>
              </a:rPr>
              <a:t>Ospita centinaia di specie di animali selvaggi e uccelli tropicali</a:t>
            </a:r>
            <a:r>
              <a:rPr lang="it" dirty="0" smtClean="0"/>
              <a:t>.</a:t>
            </a:r>
            <a:endParaRPr lang="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0" y="140575"/>
            <a:ext cx="67605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4800"/>
              <a:t>quarto Giorno/Ultimo Giorno: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130000" y="51435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195875" y="846762"/>
            <a:ext cx="6173100" cy="40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800" dirty="0"/>
              <a:t>La mattina la passo a fare le valige, mentre il pomeriggio lo passo al Museo nazionale d'Irlanda. </a:t>
            </a:r>
            <a:r>
              <a:rPr lang="it" sz="1800" dirty="0">
                <a:highlight>
                  <a:srgbClr val="FFFFFF"/>
                </a:highlight>
              </a:rPr>
              <a:t>Oltre alle tre sedi principali di Dublino, esiste anche una filiale del museo nella contea di Mayo, incentrata su arte, cultura e storia naturale irlandese Il museo venne aperto al pubblico il 14 agosto </a:t>
            </a:r>
            <a:r>
              <a:rPr lang="it" sz="1800" dirty="0" smtClean="0">
                <a:highlight>
                  <a:srgbClr val="FFFFFF"/>
                </a:highlight>
              </a:rPr>
              <a:t>1877</a:t>
            </a:r>
            <a:endParaRPr lang="it" sz="1800" baseline="30000" dirty="0">
              <a:highlight>
                <a:srgbClr val="FFFFFF"/>
              </a:highlight>
              <a:hlinkClick r:id="rId3"/>
            </a:endParaRPr>
          </a:p>
          <a:p>
            <a:pPr lvl="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" sz="1800" dirty="0">
                <a:highlight>
                  <a:srgbClr val="FFFFFF"/>
                </a:highlight>
              </a:rPr>
              <a:t>Con circa 4.000.000 di oggetti esposti</a:t>
            </a:r>
          </a:p>
          <a:p>
            <a:pPr lvl="0">
              <a:spcBef>
                <a:spcPts val="0"/>
              </a:spcBef>
              <a:buNone/>
            </a:pPr>
            <a:r>
              <a:rPr lang="it" sz="1800" dirty="0">
                <a:highlight>
                  <a:srgbClr val="FFFFFF"/>
                </a:highlight>
              </a:rPr>
              <a:t>ci sono diverse sezioni la più importante è quella </a:t>
            </a:r>
            <a:r>
              <a:rPr lang="it" sz="1800" dirty="0">
                <a:solidFill>
                  <a:srgbClr val="FFFFFF"/>
                </a:solidFill>
              </a:rPr>
              <a:t>archeologica  espone reperti della preistoria irlandese (tra cui alcuni oggetti in</a:t>
            </a:r>
            <a:r>
              <a:rPr lang="it" sz="1800" dirty="0"/>
              <a:t> </a:t>
            </a:r>
            <a:r>
              <a:rPr lang="it" sz="1800" dirty="0">
                <a:solidFill>
                  <a:srgbClr val="FFFFFF"/>
                </a:solidFill>
              </a:rPr>
              <a:t>oro), tesori di chiesa e reperti dell'era vichinga e medievale. L'esposizione "</a:t>
            </a:r>
            <a:r>
              <a:rPr lang="it" sz="1800" i="1" dirty="0">
                <a:solidFill>
                  <a:srgbClr val="FFFFFF"/>
                </a:solidFill>
              </a:rPr>
              <a:t>Regno e Sacrificio</a:t>
            </a:r>
            <a:r>
              <a:rPr lang="it" sz="1800" dirty="0">
                <a:solidFill>
                  <a:srgbClr val="FFFFFF"/>
                </a:solidFill>
              </a:rPr>
              <a:t>" include mummie di palude ben conservate e la celebre scultura lignea dell'uomo di Ralaghan. Sono altresì esposti oggetti provenienti da Egitto, Cipro e mondo romano.</a:t>
            </a:r>
          </a:p>
        </p:txBody>
      </p:sp>
      <p:pic>
        <p:nvPicPr>
          <p:cNvPr id="183" name="Shape 183" descr="National_Museum_of_Irelan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9525" y="1232300"/>
            <a:ext cx="2773249" cy="207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lin ang="5400012" scaled="0"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03150" y="14150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4800">
                <a:solidFill>
                  <a:srgbClr val="FFFFFF"/>
                </a:solidFill>
              </a:rPr>
              <a:t>Fine: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321475" y="1299850"/>
            <a:ext cx="8204400" cy="318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0" name="Shape 190" descr="Cattur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-1332656" y="4515966"/>
            <a:ext cx="3573900" cy="35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it" sz="900" dirty="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2" name="Shape 192" descr="ireland5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0272" y="483518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tumblr_nplgetd4F51rabieno1_128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2571750"/>
            <a:ext cx="1800200" cy="22502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95536" y="771550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 smtClean="0">
                <a:solidFill>
                  <a:srgbClr val="FFFFFF"/>
                </a:solidFill>
              </a:rPr>
              <a:t>  </a:t>
            </a:r>
            <a:r>
              <a:rPr lang="it-IT" sz="800" dirty="0" smtClean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800" dirty="0" smtClean="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   </a:t>
            </a:r>
            <a:endParaRPr lang="it-IT" sz="800" dirty="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179512" y="123478"/>
            <a:ext cx="4248472" cy="4803998"/>
          </a:xfrm>
          <a:prstGeom prst="round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843558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000" dirty="0" smtClean="0">
                <a:solidFill>
                  <a:schemeClr val="bg1"/>
                </a:solidFill>
              </a:rPr>
              <a:t>la sera ho fatto l’ultimo pasto irlandese: </a:t>
            </a:r>
            <a:r>
              <a:rPr lang="it-IT" sz="2000" b="1" dirty="0" smtClean="0">
                <a:solidFill>
                  <a:schemeClr val="bg1"/>
                </a:solidFill>
              </a:rPr>
              <a:t>Bacon and </a:t>
            </a:r>
            <a:r>
              <a:rPr lang="it-IT" sz="2000" b="1" dirty="0" err="1" smtClean="0">
                <a:solidFill>
                  <a:schemeClr val="bg1"/>
                </a:solidFill>
              </a:rPr>
              <a:t>cabbage</a:t>
            </a:r>
            <a:r>
              <a:rPr lang="it-IT" sz="2000" b="1" dirty="0" smtClean="0">
                <a:solidFill>
                  <a:schemeClr val="bg1"/>
                </a:solidFill>
              </a:rPr>
              <a:t> (</a:t>
            </a:r>
            <a:r>
              <a:rPr lang="it-IT" sz="2000" dirty="0" smtClean="0">
                <a:solidFill>
                  <a:schemeClr val="bg1"/>
                </a:solidFill>
              </a:rPr>
              <a:t>​​pancetta , cavoli e patate, ma delle volte vengono aggiunte anche altre verdure come rape, cipolle e carote)</a:t>
            </a:r>
            <a:r>
              <a:rPr lang="it-IT" sz="2000" b="1" dirty="0" smtClean="0">
                <a:solidFill>
                  <a:schemeClr val="bg1"/>
                </a:solidFill>
              </a:rPr>
              <a:t> .</a:t>
            </a:r>
            <a:r>
              <a:rPr lang="it-IT" sz="2000" dirty="0" smtClean="0">
                <a:solidFill>
                  <a:schemeClr val="bg1"/>
                </a:solidFill>
              </a:rPr>
              <a:t> Per poi alle 21:00 andare in aeroporto e tornare in Italia</a:t>
            </a:r>
            <a:r>
              <a:rPr lang="it-IT" sz="2000" b="1" dirty="0" smtClean="0">
                <a:solidFill>
                  <a:schemeClr val="bg1"/>
                </a:solidFill>
              </a:rPr>
              <a:t>. </a:t>
            </a:r>
          </a:p>
          <a:p>
            <a:pPr lvl="0" algn="ctr"/>
            <a:endParaRPr lang="it-IT" sz="2000" dirty="0" smtClean="0">
              <a:solidFill>
                <a:schemeClr val="bg1"/>
              </a:solidFill>
            </a:endParaRPr>
          </a:p>
          <a:p>
            <a:pPr lvl="0" algn="ctr"/>
            <a:r>
              <a:rPr lang="it-IT" sz="2000" dirty="0" smtClean="0">
                <a:solidFill>
                  <a:schemeClr val="bg1"/>
                </a:solidFill>
              </a:rPr>
              <a:t>Una cosa particolare dell’Irlanda è la birra ma non l’ho potuta assaggiare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87624" y="19548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bg1"/>
                </a:solidFill>
                <a:latin typeface="Amatic SC" charset="-79"/>
                <a:cs typeface="Amatic SC" charset="-79"/>
              </a:rPr>
              <a:t>fine</a:t>
            </a:r>
            <a:endParaRPr lang="it-IT" sz="4800" b="1" dirty="0">
              <a:solidFill>
                <a:schemeClr val="bg1"/>
              </a:solidFill>
              <a:latin typeface="Amatic SC" charset="-79"/>
              <a:cs typeface="Amatic SC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820625" y="99700"/>
            <a:ext cx="32313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4800">
                <a:solidFill>
                  <a:srgbClr val="6AA84F"/>
                </a:solidFill>
              </a:rPr>
              <a:t>Carta</a:t>
            </a:r>
            <a:r>
              <a:rPr lang="it" sz="4800"/>
              <a:t> </a:t>
            </a:r>
            <a:r>
              <a:rPr lang="it" sz="4800">
                <a:solidFill>
                  <a:srgbClr val="D9D9D9"/>
                </a:solidFill>
              </a:rPr>
              <a:t>d’</a:t>
            </a:r>
            <a:r>
              <a:rPr lang="it" sz="4800">
                <a:solidFill>
                  <a:srgbClr val="E69138"/>
                </a:solidFill>
              </a:rPr>
              <a:t>identità 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4835125" y="1020325"/>
            <a:ext cx="3900300" cy="374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Forma di Governo: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Repubblica parlamentare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Moneta: Euro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Religione: Cattolica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Superficie: 70 273 km</a:t>
            </a:r>
            <a:r>
              <a:rPr lang="it" sz="1100"/>
              <a:t>2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Popolazione: 4 588 252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Popolazione attiva: 46,3%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Pil: 47 513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67" name="Shape 67" descr="source.gif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" y="1309112"/>
            <a:ext cx="4530325" cy="3020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 descr="data=RfCSdfNZ0LFPrHSm0ublXdzhdrDFhtmHhN1u-gM,QPYvnUWa6DBos49jHdnfwcQ41G9vOcTdIhyCTfVlp0HbdXXOB0RENPa6M8bikQPQx1m5PO-FMehoPCwHmckeowzw8ZE4saSxQAn2NNORgNJFcfkeImePNcqWqu6WqApU694hDTe05RJfwTfxzyJ94VYQjYpZiXb46PSmzXUr7u0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 descr="ireland2.gif-c20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02500" y="11442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tumblr_nr7hrluNdd1suy32eo1_500.png"/>
          <p:cNvPicPr>
            <a:picLocks noChangeAspect="1"/>
          </p:cNvPicPr>
          <p:nvPr/>
        </p:nvPicPr>
        <p:blipFill>
          <a:blip r:embed="rId5">
            <a:lum bright="4000" contrast="12000"/>
          </a:blip>
          <a:stretch>
            <a:fillRect/>
          </a:stretch>
        </p:blipFill>
        <p:spPr>
          <a:xfrm flipH="1">
            <a:off x="4788024" y="2499742"/>
            <a:ext cx="110358" cy="12293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1623325" y="94475"/>
            <a:ext cx="5535000" cy="54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4800" dirty="0"/>
              <a:t>il Territorio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213850" y="51435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213850" y="865050"/>
            <a:ext cx="4999500" cy="405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800" dirty="0"/>
              <a:t>l’Irlanda è prevalentemente pianeggiante, sebbene in prossimità di molti tratti costieri si elevino alcuni modesti rilievi e deboli ondulazioni formate da </a:t>
            </a:r>
            <a:r>
              <a:rPr lang="it" sz="1800" dirty="0">
                <a:solidFill>
                  <a:srgbClr val="1F497D"/>
                </a:solidFill>
              </a:rPr>
              <a:t>depositi morenici</a:t>
            </a:r>
            <a:r>
              <a:rPr lang="it" sz="1800" dirty="0"/>
              <a:t> (sedimenti formati e accumulati dai ghiacciai).</a:t>
            </a:r>
          </a:p>
          <a:p>
            <a:pPr lvl="0">
              <a:spcBef>
                <a:spcPts val="0"/>
              </a:spcBef>
              <a:buNone/>
            </a:pPr>
            <a:r>
              <a:rPr lang="it" sz="1800" dirty="0"/>
              <a:t>Il monte più alto è il Carrantuohil (1038m). I numerosi corsi d’acqua hanno andamento lento e sinuoso dovuto al terreno pianeggiante; il fiume più famoso è il Shannon (364km).I laghi </a:t>
            </a:r>
            <a:r>
              <a:rPr lang="it" sz="1800" dirty="0">
                <a:solidFill>
                  <a:srgbClr val="FFFFFF"/>
                </a:solidFill>
              </a:rPr>
              <a:t>sono di origine glaciale. Le coste alte e frastagliate sono segnate da strette e lunghe insenature simili ai fiordi</a:t>
            </a:r>
          </a:p>
        </p:txBody>
      </p:sp>
      <p:pic>
        <p:nvPicPr>
          <p:cNvPr id="10" name="Shape 82" descr="cartin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104" y="843558"/>
            <a:ext cx="3297450" cy="35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03150" y="7500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4800"/>
              <a:t>Cultura e lingua</a:t>
            </a:r>
          </a:p>
        </p:txBody>
      </p:sp>
      <p:pic>
        <p:nvPicPr>
          <p:cNvPr id="89" name="Shape 89" descr="inno-nazionale-irland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0" y="0"/>
            <a:ext cx="8931300" cy="7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4800" b="1" dirty="0">
                <a:latin typeface="Amatic SC"/>
                <a:ea typeface="Amatic SC"/>
                <a:cs typeface="Amatic SC"/>
                <a:sym typeface="Amatic SC"/>
              </a:rPr>
              <a:t>Cultura 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11000" y="824625"/>
            <a:ext cx="8313300" cy="11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800" dirty="0"/>
              <a:t>l’irlanda è l’unico paese in cui una discreta parte della popolazione parla o almeno comprende una lingua vecchia di almeno 2000 anni. Il popolo irlandese è rude, fiero e generoso, riservato e laborioso; è devotissimo alla </a:t>
            </a:r>
            <a:r>
              <a:rPr lang="it" sz="1800" b="1" dirty="0"/>
              <a:t>chiesa cattolica </a:t>
            </a:r>
            <a:r>
              <a:rPr lang="it" sz="1800" dirty="0"/>
              <a:t>e l’adesione a questa fede rappresenta un tratto fondamentale dell’identità nazionale del paese.La festa più</a:t>
            </a:r>
          </a:p>
          <a:p>
            <a:pPr lvl="0">
              <a:spcBef>
                <a:spcPts val="0"/>
              </a:spcBef>
              <a:buNone/>
            </a:pPr>
            <a:r>
              <a:rPr lang="it" sz="1800" dirty="0"/>
              <a:t>importante in Irlanda è il </a:t>
            </a:r>
            <a:r>
              <a:rPr lang="it" sz="1800" b="1" dirty="0"/>
              <a:t>St. Patrick’s Day.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23625" y="2688925"/>
            <a:ext cx="9144000" cy="46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4800" b="1">
                <a:latin typeface="Amatic SC"/>
                <a:ea typeface="Amatic SC"/>
                <a:cs typeface="Amatic SC"/>
                <a:sym typeface="Amatic SC"/>
              </a:rPr>
              <a:t>Lingua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56725" y="3503000"/>
            <a:ext cx="4753800" cy="13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800"/>
              <a:t>Di fatto tutti parlano l’inglese anche se L’irlandese è la “principale lingua ufficiale”, poiché è la lingua nazionale: si tratta di uno dei tre idiomi gaelici in uso nelle isole britanniche</a:t>
            </a:r>
          </a:p>
        </p:txBody>
      </p:sp>
      <p:sp>
        <p:nvSpPr>
          <p:cNvPr id="94" name="Shape 94" descr="This video is about St Patricks Day Highlights 2014">
            <a:hlinkClick r:id="rId4" action="ppaction://hlinkfile"/>
          </p:cNvPr>
          <p:cNvSpPr/>
          <p:nvPr/>
        </p:nvSpPr>
        <p:spPr>
          <a:xfrm>
            <a:off x="4959325" y="2051550"/>
            <a:ext cx="3971974" cy="2978974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5" name="Shape 95">
            <a:hlinkClick r:id="rId6"/>
          </p:cNvPr>
          <p:cNvSpPr txBox="1"/>
          <p:nvPr/>
        </p:nvSpPr>
        <p:spPr>
          <a:xfrm>
            <a:off x="5020150" y="1975125"/>
            <a:ext cx="39111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8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915816" y="0"/>
            <a:ext cx="35124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4800" dirty="0" smtClean="0"/>
              <a:t>  Popolazione</a:t>
            </a:r>
            <a:endParaRPr lang="it" sz="4800" dirty="0"/>
          </a:p>
        </p:txBody>
      </p:sp>
      <p:sp>
        <p:nvSpPr>
          <p:cNvPr id="101" name="Shape 101"/>
          <p:cNvSpPr txBox="1"/>
          <p:nvPr/>
        </p:nvSpPr>
        <p:spPr>
          <a:xfrm>
            <a:off x="1115616" y="748200"/>
            <a:ext cx="6768752" cy="428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it" sz="1800" dirty="0" smtClean="0"/>
          </a:p>
          <a:p>
            <a:pPr lvl="0" algn="ctr">
              <a:spcBef>
                <a:spcPts val="0"/>
              </a:spcBef>
              <a:buNone/>
            </a:pPr>
            <a:endParaRPr lang="it" sz="1800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102" name="Shape 102"/>
          <p:cNvSpPr txBox="1"/>
          <p:nvPr/>
        </p:nvSpPr>
        <p:spPr>
          <a:xfrm>
            <a:off x="7057600" y="5031150"/>
            <a:ext cx="7774200" cy="19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it" sz="1800"/>
              <a:t>                                                          </a:t>
            </a:r>
          </a:p>
        </p:txBody>
      </p:sp>
      <p:pic>
        <p:nvPicPr>
          <p:cNvPr id="6" name="Immagine 5" descr="Festival-Irlande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203848" y="19548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chemeClr val="accent1"/>
                </a:solidFill>
                <a:latin typeface="Amatic SC" charset="-79"/>
                <a:cs typeface="Amatic SC" charset="-79"/>
              </a:rPr>
              <a:t>Popolazione</a:t>
            </a:r>
            <a:endParaRPr lang="it-IT" sz="4800" b="1" dirty="0">
              <a:solidFill>
                <a:schemeClr val="accent1"/>
              </a:solidFill>
              <a:latin typeface="Amatic SC" charset="-79"/>
              <a:cs typeface="Amatic SC" charset="-79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71600" y="91556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" sz="1800" dirty="0" smtClean="0">
                <a:solidFill>
                  <a:schemeClr val="bg1"/>
                </a:solidFill>
              </a:rPr>
              <a:t>.</a:t>
            </a:r>
            <a:endParaRPr lang="it" sz="1800" dirty="0">
              <a:solidFill>
                <a:schemeClr val="bg1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683568" y="915566"/>
            <a:ext cx="7632848" cy="2808312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175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1131590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" sz="1800" dirty="0" smtClean="0">
                <a:solidFill>
                  <a:schemeClr val="tx2">
                    <a:lumMod val="10000"/>
                  </a:schemeClr>
                </a:solidFill>
              </a:rPr>
              <a:t>Costretta per secoli in una condizione di dipendenza economica e politica dall’Inghilterra, dal 1840 a oggi l’Irlanda ha perso quasi metà della popolazione. Il calo domografico nonostante un tasso di incremento naturale tra i più alti in Europa è dovuto agli effetti della terribile carestia del 1845/1849 e ai </a:t>
            </a:r>
          </a:p>
          <a:p>
            <a:pPr lvl="0" algn="ctr"/>
            <a:r>
              <a:rPr lang="it" sz="1800" dirty="0" smtClean="0">
                <a:solidFill>
                  <a:schemeClr val="tx2">
                    <a:lumMod val="10000"/>
                  </a:schemeClr>
                </a:solidFill>
              </a:rPr>
              <a:t> fortissimi flussi migratori verso gli</a:t>
            </a:r>
          </a:p>
          <a:p>
            <a:pPr lvl="0" algn="ctr"/>
            <a:r>
              <a:rPr lang="it" sz="1800" dirty="0" smtClean="0">
                <a:solidFill>
                  <a:schemeClr val="tx2">
                    <a:lumMod val="10000"/>
                  </a:schemeClr>
                </a:solidFill>
              </a:rPr>
              <a:t>Stati Uniti e verso la Gran Bretagna. Oggi l’Irlanda è una delle</a:t>
            </a:r>
          </a:p>
          <a:p>
            <a:pPr lvl="0" algn="ctr"/>
            <a:r>
              <a:rPr lang="it" sz="1800" dirty="0" smtClean="0">
                <a:solidFill>
                  <a:schemeClr val="tx2">
                    <a:lumMod val="10000"/>
                  </a:schemeClr>
                </a:solidFill>
              </a:rPr>
              <a:t> regioni meno densamente abitate del continente</a:t>
            </a:r>
            <a:endParaRPr lang="it-IT" sz="1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55900" y="0"/>
            <a:ext cx="8675400" cy="614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4800"/>
              <a:t>economia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241800" y="5330025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69875" y="1384475"/>
            <a:ext cx="2767500" cy="36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800"/>
              <a:t>Settore Primario:</a:t>
            </a:r>
          </a:p>
          <a:p>
            <a:pPr lvl="0">
              <a:spcBef>
                <a:spcPts val="0"/>
              </a:spcBef>
              <a:buNone/>
            </a:pPr>
            <a:r>
              <a:rPr lang="it" sz="1800"/>
              <a:t>I Principali prodotti sono: avena, orzo, frumento, patate e le barbabietole da zucchero. notevole è lo sviluppo dell’allevamento, favorito </a:t>
            </a:r>
            <a:r>
              <a:rPr lang="it" sz="1800">
                <a:solidFill>
                  <a:srgbClr val="FFFFFF"/>
                </a:solidFill>
              </a:rPr>
              <a:t>dall’abbondante disponibilità di pascoli, soprattutto quello di bovini da carne.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3006600" y="1384474"/>
            <a:ext cx="2991000" cy="3628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800" dirty="0"/>
              <a:t>Industria e Risorse:</a:t>
            </a:r>
          </a:p>
          <a:p>
            <a:pPr lvl="0">
              <a:spcBef>
                <a:spcPts val="0"/>
              </a:spcBef>
              <a:buNone/>
            </a:pPr>
            <a:r>
              <a:rPr lang="it" sz="1800" dirty="0"/>
              <a:t>Di recente sviluppo sono soprattutto i settori dell’elettronica e dell’informatica che hanno fatto dell’Irlanda il primo esportatore europeo di </a:t>
            </a:r>
            <a:r>
              <a:rPr lang="it" sz="1800" dirty="0">
                <a:solidFill>
                  <a:srgbClr val="FFFFFF"/>
                </a:solidFill>
              </a:rPr>
              <a:t>software. Rilevanti sono anche i settori: farmaceutico e alimentare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6166825" y="1384474"/>
            <a:ext cx="2882400" cy="3628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800"/>
              <a:t>Settore Terziario:</a:t>
            </a:r>
          </a:p>
          <a:p>
            <a:pPr lvl="0">
              <a:spcBef>
                <a:spcPts val="0"/>
              </a:spcBef>
              <a:buNone/>
            </a:pPr>
            <a:r>
              <a:rPr lang="it" sz="1800"/>
              <a:t>Anche in Irlanda la maggior parte della popolazione attiva lavora nel terziario. I comparti principali sono nel settore pubblico e commerciale. Il </a:t>
            </a:r>
            <a:r>
              <a:rPr lang="it" sz="1800">
                <a:solidFill>
                  <a:srgbClr val="FFFFFF"/>
                </a:solidFill>
              </a:rPr>
              <a:t>turismo, che conta su rilevanti attrattive culturali naturali. La capitale è anche il principale porto e aeroporto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5900" y="642950"/>
            <a:ext cx="8993400" cy="53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800"/>
              <a:t>                L’Irlanda è specializzata nel settore riguardante l’alta tecnologia</a:t>
            </a:r>
          </a:p>
        </p:txBody>
      </p:sp>
      <p:pic>
        <p:nvPicPr>
          <p:cNvPr id="114" name="Shape 114" descr="$_3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449" y="0"/>
            <a:ext cx="1327700" cy="13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 descr="Dublin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14899" y="1041625"/>
            <a:ext cx="11992374" cy="339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726850" y="2838225"/>
            <a:ext cx="5883600" cy="22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7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5" name="Shape 135" descr="Cattura.PNG">
            <a:hlinkClick r:id="rId3" action="ppaction://hlinkfil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2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5220072" y="1419622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" sz="1800" dirty="0" smtClean="0">
                <a:solidFill>
                  <a:schemeClr val="accent1"/>
                </a:solidFill>
              </a:rPr>
              <a:t>Ho deciso di passare la mia settimana a Dublino tra il:</a:t>
            </a:r>
          </a:p>
          <a:p>
            <a:pPr lvl="0"/>
            <a:r>
              <a:rPr lang="it" sz="1800" dirty="0" smtClean="0">
                <a:solidFill>
                  <a:schemeClr val="accent1"/>
                </a:solidFill>
              </a:rPr>
              <a:t>27/08/2017 e il 31/08/2017 a fine estate.</a:t>
            </a:r>
          </a:p>
          <a:p>
            <a:pPr lvl="0"/>
            <a:r>
              <a:rPr lang="it" sz="1800" dirty="0" smtClean="0">
                <a:solidFill>
                  <a:schemeClr val="accent1"/>
                </a:solidFill>
              </a:rPr>
              <a:t>Il mio budget è di 800€ </a:t>
            </a:r>
          </a:p>
          <a:p>
            <a:pPr lvl="0"/>
            <a:r>
              <a:rPr lang="it" sz="1800" dirty="0" smtClean="0">
                <a:solidFill>
                  <a:schemeClr val="accent1"/>
                </a:solidFill>
              </a:rPr>
              <a:t>Hotel: 356€ </a:t>
            </a:r>
          </a:p>
          <a:p>
            <a:pPr lvl="0"/>
            <a:r>
              <a:rPr lang="it" sz="1800" dirty="0" smtClean="0">
                <a:solidFill>
                  <a:schemeClr val="accent1"/>
                </a:solidFill>
              </a:rPr>
              <a:t>Cibo: 120€ </a:t>
            </a:r>
          </a:p>
          <a:p>
            <a:pPr lvl="0"/>
            <a:r>
              <a:rPr lang="it" sz="1800" dirty="0" smtClean="0">
                <a:solidFill>
                  <a:schemeClr val="accent1"/>
                </a:solidFill>
              </a:rPr>
              <a:t>Volo: 94€ </a:t>
            </a:r>
          </a:p>
          <a:p>
            <a:pPr lvl="0"/>
            <a:r>
              <a:rPr lang="it" sz="1800" dirty="0" smtClean="0">
                <a:solidFill>
                  <a:schemeClr val="accent1"/>
                </a:solidFill>
              </a:rPr>
              <a:t>Dublino Card: 33€ </a:t>
            </a:r>
            <a:endParaRPr lang="it" sz="1800" dirty="0">
              <a:solidFill>
                <a:schemeClr val="accent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95736" y="12347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" sz="4800" b="1" dirty="0" smtClean="0">
                <a:latin typeface="Amatic SC" charset="-79"/>
                <a:cs typeface="Amatic SC" charset="-79"/>
              </a:rPr>
              <a:t>Viaggio a Dublino</a:t>
            </a:r>
            <a:endParaRPr lang="it-IT" sz="4800" b="1" dirty="0">
              <a:latin typeface="Amatic SC" charset="-79"/>
              <a:cs typeface="Amatic SC" charset="-79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27784" y="77155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" b="1" dirty="0" smtClean="0">
                <a:solidFill>
                  <a:schemeClr val="tx2">
                    <a:lumMod val="10000"/>
                  </a:schemeClr>
                </a:solidFill>
                <a:latin typeface="Sitka Heading" pitchFamily="2" charset="0"/>
              </a:rPr>
              <a:t>5:Giorni 800:Budget</a:t>
            </a:r>
            <a:endParaRPr lang="it" b="1" dirty="0">
              <a:solidFill>
                <a:schemeClr val="tx2">
                  <a:lumMod val="10000"/>
                </a:schemeClr>
              </a:solidFill>
              <a:latin typeface="Sitka Heading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flipV="1">
            <a:off x="9054244" y="-153889"/>
            <a:ext cx="179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5" action="ppaction://hlinkfile"/>
              </a:rPr>
              <a:t>h</a:t>
            </a:r>
            <a:endParaRPr lang="it-IT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1128</Words>
  <Application>Microsoft Office PowerPoint</Application>
  <PresentationFormat>Presentazione su schermo (16:9)</PresentationFormat>
  <Paragraphs>93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Amatic SC</vt:lpstr>
      <vt:lpstr>Source Code Pro</vt:lpstr>
      <vt:lpstr>Georgia</vt:lpstr>
      <vt:lpstr>Sitka Heading</vt:lpstr>
      <vt:lpstr>Verdana</vt:lpstr>
      <vt:lpstr>beach-day</vt:lpstr>
      <vt:lpstr>Irlanda</vt:lpstr>
      <vt:lpstr>Carta d’identità </vt:lpstr>
      <vt:lpstr>Diapositiva 3</vt:lpstr>
      <vt:lpstr>il Territorio</vt:lpstr>
      <vt:lpstr>Cultura e lingua</vt:lpstr>
      <vt:lpstr>  Popolazione</vt:lpstr>
      <vt:lpstr>economia</vt:lpstr>
      <vt:lpstr>Diapositiva 8</vt:lpstr>
      <vt:lpstr>Diapositiva 9</vt:lpstr>
      <vt:lpstr>Viaggio:</vt:lpstr>
      <vt:lpstr>Primo Giorno</vt:lpstr>
      <vt:lpstr>Secondo Giorno</vt:lpstr>
      <vt:lpstr>Terzo giorno:</vt:lpstr>
      <vt:lpstr>Zoo:</vt:lpstr>
      <vt:lpstr>quarto Giorno/Ultimo Giorno:</vt:lpstr>
      <vt:lpstr>Fine: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Irlanda</dc:title>
  <cp:lastModifiedBy>Irene</cp:lastModifiedBy>
  <cp:revision>15</cp:revision>
  <dcterms:modified xsi:type="dcterms:W3CDTF">2017-04-09T15:24:26Z</dcterms:modified>
</cp:coreProperties>
</file>